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4v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6" r:id="rId3"/>
    <p:sldId id="258" r:id="rId4"/>
    <p:sldId id="275" r:id="rId5"/>
    <p:sldId id="259" r:id="rId6"/>
    <p:sldId id="263" r:id="rId7"/>
    <p:sldId id="264" r:id="rId8"/>
    <p:sldId id="261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69436" autoAdjust="0"/>
  </p:normalViewPr>
  <p:slideViewPr>
    <p:cSldViewPr snapToGrid="0">
      <p:cViewPr varScale="1">
        <p:scale>
          <a:sx n="62" d="100"/>
          <a:sy n="62" d="100"/>
        </p:scale>
        <p:origin x="165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326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bmp>
</file>

<file path=ppt/media/image18.bmp>
</file>

<file path=ppt/media/image19.bmp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jpg>
</file>

<file path=ppt/media/image7.PNG>
</file>

<file path=ppt/media/image8.gif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BAA17-44D5-4093-94CF-3B75B7043ADE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6CF33-0126-4118-8953-45EC5D2F8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98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of Self</a:t>
            </a:r>
          </a:p>
          <a:p>
            <a:endParaRPr lang="en-US" dirty="0"/>
          </a:p>
          <a:p>
            <a:r>
              <a:rPr lang="en-US" dirty="0"/>
              <a:t>Introduction of MP4GS</a:t>
            </a:r>
            <a:r>
              <a:rPr lang="en-US" baseline="0" dirty="0"/>
              <a:t> (pre-built platform for use by Grad school for more in-depth study of topic of interest) </a:t>
            </a:r>
          </a:p>
          <a:p>
            <a:endParaRPr lang="en-US" baseline="0" dirty="0"/>
          </a:p>
          <a:p>
            <a:r>
              <a:rPr lang="en-US" baseline="0" dirty="0"/>
              <a:t>Focus on Stereoscopic Vision demonstration of the capabilities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863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Intrinsic Camera Distortion</a:t>
            </a:r>
          </a:p>
          <a:p>
            <a:endParaRPr lang="en-US" dirty="0"/>
          </a:p>
          <a:p>
            <a:r>
              <a:rPr lang="en-US" dirty="0"/>
              <a:t>The Intrinsic matrix is the focal length along the x and y axis  [[</a:t>
            </a:r>
            <a:r>
              <a:rPr lang="en-US" dirty="0" err="1"/>
              <a:t>f_x</a:t>
            </a:r>
            <a:r>
              <a:rPr lang="en-US" dirty="0"/>
              <a:t>, 0, </a:t>
            </a:r>
            <a:r>
              <a:rPr lang="en-US" dirty="0" err="1"/>
              <a:t>c_x</a:t>
            </a:r>
            <a:r>
              <a:rPr lang="en-US" dirty="0"/>
              <a:t>][0,f_y,c_y][0,0,1]]   (c is the principle point (actual center of lens))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0748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Images once corrected for imperfections. These now are pinhole cameras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84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detection is done with simple bimodal transforms and noise reduction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151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Law of Sines to find “S”</a:t>
            </a:r>
          </a:p>
          <a:p>
            <a:endParaRPr lang="en-US" dirty="0"/>
          </a:p>
          <a:p>
            <a:r>
              <a:rPr lang="en-US" dirty="0"/>
              <a:t>S = (177.8 * </a:t>
            </a:r>
            <a:r>
              <a:rPr lang="en-US" dirty="0" err="1"/>
              <a:t>math.sin</a:t>
            </a:r>
            <a:r>
              <a:rPr lang="en-US" dirty="0"/>
              <a:t>(beta)) / (</a:t>
            </a:r>
            <a:r>
              <a:rPr lang="en-US" dirty="0" err="1"/>
              <a:t>math.sin</a:t>
            </a:r>
            <a:r>
              <a:rPr lang="en-US" dirty="0"/>
              <a:t>(</a:t>
            </a:r>
            <a:r>
              <a:rPr lang="en-US" dirty="0" err="1"/>
              <a:t>math.pi</a:t>
            </a:r>
            <a:r>
              <a:rPr lang="en-US" dirty="0"/>
              <a:t> - beta-alpha))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968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Law of Cosines to find “Y”</a:t>
            </a:r>
          </a:p>
          <a:p>
            <a:endParaRPr lang="en-US" dirty="0"/>
          </a:p>
          <a:p>
            <a:r>
              <a:rPr lang="en-US" dirty="0"/>
              <a:t>Y = </a:t>
            </a:r>
            <a:r>
              <a:rPr lang="en-US" dirty="0" err="1"/>
              <a:t>math.sqrt</a:t>
            </a:r>
            <a:r>
              <a:rPr lang="en-US" dirty="0"/>
              <a:t>(7903.21 + (S*S) - (177.8 * S * </a:t>
            </a:r>
            <a:r>
              <a:rPr lang="en-US" dirty="0" err="1"/>
              <a:t>math.cos</a:t>
            </a:r>
            <a:r>
              <a:rPr lang="en-US" dirty="0"/>
              <a:t>(alpha)))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421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Law of Cosines to find “Lambda”</a:t>
            </a:r>
          </a:p>
          <a:p>
            <a:endParaRPr lang="en-US" dirty="0"/>
          </a:p>
          <a:p>
            <a:r>
              <a:rPr lang="fr-FR" dirty="0"/>
              <a:t>Lambda = </a:t>
            </a:r>
            <a:r>
              <a:rPr lang="fr-FR" dirty="0" err="1"/>
              <a:t>math.asin</a:t>
            </a:r>
            <a:r>
              <a:rPr lang="fr-FR" dirty="0"/>
              <a:t>(88.9*</a:t>
            </a:r>
            <a:r>
              <a:rPr lang="fr-FR" dirty="0" err="1"/>
              <a:t>math.sin</a:t>
            </a:r>
            <a:r>
              <a:rPr lang="fr-FR" dirty="0"/>
              <a:t>(alpha)/Y)</a:t>
            </a:r>
          </a:p>
          <a:p>
            <a:endParaRPr lang="fr-FR" dirty="0"/>
          </a:p>
          <a:p>
            <a:r>
              <a:rPr lang="fr-FR" dirty="0"/>
              <a:t>NOTE: Lambda must </a:t>
            </a:r>
            <a:r>
              <a:rPr lang="fr-FR" dirty="0" err="1"/>
              <a:t>be</a:t>
            </a:r>
            <a:r>
              <a:rPr lang="fr-FR" dirty="0"/>
              <a:t> &lt; 90 or the </a:t>
            </a:r>
            <a:r>
              <a:rPr lang="fr-FR" dirty="0" err="1"/>
              <a:t>asin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return an incorrect value,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true</a:t>
            </a:r>
            <a:r>
              <a:rPr lang="fr-FR" dirty="0"/>
              <a:t> as long as the </a:t>
            </a:r>
            <a:r>
              <a:rPr lang="fr-FR" dirty="0" err="1"/>
              <a:t>object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&gt;~5 </a:t>
            </a:r>
            <a:r>
              <a:rPr lang="fr-FR" dirty="0" err="1"/>
              <a:t>inches</a:t>
            </a:r>
            <a:r>
              <a:rPr lang="fr-FR" dirty="0"/>
              <a:t> </a:t>
            </a:r>
            <a:r>
              <a:rPr lang="fr-FR" dirty="0" err="1"/>
              <a:t>away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849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8-bit 16MHz</a:t>
            </a:r>
          </a:p>
          <a:p>
            <a:r>
              <a:rPr lang="en-US" dirty="0"/>
              <a:t>54 Digital I/O (15 PWM)</a:t>
            </a:r>
          </a:p>
          <a:p>
            <a:r>
              <a:rPr lang="en-US" dirty="0"/>
              <a:t>16</a:t>
            </a:r>
            <a:r>
              <a:rPr lang="en-US" baseline="0" dirty="0"/>
              <a:t> Analog inputs</a:t>
            </a:r>
          </a:p>
          <a:p>
            <a:r>
              <a:rPr lang="en-US" baseline="0" dirty="0"/>
              <a:t>4 Hardware UARTs</a:t>
            </a:r>
          </a:p>
          <a:p>
            <a:r>
              <a:rPr lang="en-US" baseline="0" dirty="0"/>
              <a:t>256KB Memory</a:t>
            </a:r>
          </a:p>
          <a:p>
            <a:endParaRPr lang="en-US" baseline="0" dirty="0"/>
          </a:p>
          <a:p>
            <a:r>
              <a:rPr lang="en-US" baseline="0" dirty="0"/>
              <a:t>Bluetooth 2.1 EDR</a:t>
            </a:r>
          </a:p>
          <a:p>
            <a:r>
              <a:rPr lang="en-US" baseline="0" dirty="0"/>
              <a:t>12v 2.8A dual H-bridge motors 1deg resolution /100mm wheel</a:t>
            </a:r>
          </a:p>
          <a:p>
            <a:r>
              <a:rPr lang="en-US" baseline="0" dirty="0"/>
              <a:t>4 joint robotic arm</a:t>
            </a:r>
          </a:p>
          <a:p>
            <a:r>
              <a:rPr lang="en-US" baseline="0" dirty="0"/>
              <a:t>Ultrasonic range sensor</a:t>
            </a:r>
          </a:p>
          <a:p>
            <a:r>
              <a:rPr lang="en-US" baseline="0" dirty="0" err="1"/>
              <a:t>uCam</a:t>
            </a:r>
            <a:r>
              <a:rPr lang="en-US" baseline="0" dirty="0"/>
              <a:t> cameras (80x20 2-bit grey – 640-480 JPEG)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09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3 interchangeable sensor areas, attached with Velcro</a:t>
            </a:r>
          </a:p>
          <a:p>
            <a:endParaRPr lang="en-US" baseline="0" dirty="0"/>
          </a:p>
          <a:p>
            <a:r>
              <a:rPr lang="en-US" baseline="0" dirty="0"/>
              <a:t>PDU (12V raw battery, 8V, 7V, 6V, 5V, 3.3V)</a:t>
            </a:r>
          </a:p>
          <a:p>
            <a:endParaRPr lang="en-US" baseline="0" dirty="0"/>
          </a:p>
          <a:p>
            <a:r>
              <a:rPr lang="en-US" baseline="0" dirty="0"/>
              <a:t>Battery gauge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23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programed in ASM, C, or C++ with </a:t>
            </a:r>
            <a:r>
              <a:rPr lang="en-US" dirty="0" err="1"/>
              <a:t>gcc</a:t>
            </a:r>
            <a:r>
              <a:rPr lang="en-US" dirty="0"/>
              <a:t> bindings for cross platform building. Support for Windows, OSX, Linux, and FreeBSD</a:t>
            </a:r>
          </a:p>
          <a:p>
            <a:endParaRPr lang="en-US" dirty="0"/>
          </a:p>
          <a:p>
            <a:r>
              <a:rPr lang="en-US" dirty="0"/>
              <a:t>For advanced projects Eclipse can be used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06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the audience do the stereopsis experiment (hold hand in front of hand and alternate closing eye)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585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Layout of MP4GS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25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Problems of real lens camera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921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Pinhole camera work differently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102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Lens Distortion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6CF33-0126-4118-8953-45EC5D2F8E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55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470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09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173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549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171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969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47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81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20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209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427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9BED0-5F6E-4D55-8F6F-118C6FA4EF54}" type="datetimeFigureOut">
              <a:rPr lang="en-US" smtClean="0"/>
              <a:t>2/26/2017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5175" y="3721492"/>
            <a:ext cx="2996825" cy="313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594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bm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bmp"/><Relationship Id="rId4" Type="http://schemas.openxmlformats.org/officeDocument/2006/relationships/image" Target="../media/image18.bm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MP4GS – SVS</a:t>
            </a:r>
            <a:br>
              <a:rPr lang="en-US" dirty="0"/>
            </a:br>
            <a:r>
              <a:rPr lang="en-US" dirty="0"/>
              <a:t>Johnny Haddock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Mobile Platform for Graduate Students – Stereoscopic Vision System</a:t>
            </a:r>
          </a:p>
          <a:p>
            <a:endParaRPr lang="en-US" dirty="0"/>
          </a:p>
          <a:p>
            <a:r>
              <a:rPr lang="en-US" dirty="0"/>
              <a:t>Spring 2017</a:t>
            </a:r>
          </a:p>
        </p:txBody>
      </p:sp>
    </p:spTree>
    <p:extLst>
      <p:ext uri="{BB962C8B-B14F-4D97-AF65-F5344CB8AC3E}">
        <p14:creationId xmlns:p14="http://schemas.microsoft.com/office/powerpoint/2010/main" val="2659273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Lens Distortion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78" y="1690688"/>
            <a:ext cx="10234613" cy="42767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80647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34" y="991430"/>
            <a:ext cx="6654112" cy="55488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/>
          <p:cNvSpPr txBox="1"/>
          <p:nvPr/>
        </p:nvSpPr>
        <p:spPr>
          <a:xfrm>
            <a:off x="7919634" y="681925"/>
            <a:ext cx="402955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Intrinsic and Distortion Sources</a:t>
            </a:r>
          </a:p>
        </p:txBody>
      </p:sp>
    </p:spTree>
    <p:extLst>
      <p:ext uri="{BB962C8B-B14F-4D97-AF65-F5344CB8AC3E}">
        <p14:creationId xmlns:p14="http://schemas.microsoft.com/office/powerpoint/2010/main" val="3383190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title="Raw im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827" y="904714"/>
            <a:ext cx="2521579" cy="18911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826" y="4351634"/>
            <a:ext cx="2521579" cy="17600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784" y="904714"/>
            <a:ext cx="2507210" cy="1880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976" y="4348244"/>
            <a:ext cx="2507210" cy="17600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1356827" y="141814"/>
            <a:ext cx="2521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Raw Image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89784" y="141813"/>
            <a:ext cx="2449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Raw Image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56827" y="6211669"/>
            <a:ext cx="2521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Undistorted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53886" y="6209011"/>
            <a:ext cx="2521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Undistorted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124" y="3004629"/>
            <a:ext cx="3801005" cy="1124107"/>
          </a:xfrm>
          <a:prstGeom prst="rect">
            <a:avLst/>
          </a:prstGeom>
        </p:spPr>
      </p:pic>
      <p:sp>
        <p:nvSpPr>
          <p:cNvPr id="15" name="Arrow: Down 14"/>
          <p:cNvSpPr/>
          <p:nvPr/>
        </p:nvSpPr>
        <p:spPr>
          <a:xfrm>
            <a:off x="1906293" y="2795897"/>
            <a:ext cx="757042" cy="1552347"/>
          </a:xfrm>
          <a:prstGeom prst="downArrow">
            <a:avLst/>
          </a:prstGeom>
          <a:solidFill>
            <a:schemeClr val="tx1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Down 15"/>
          <p:cNvSpPr/>
          <p:nvPr/>
        </p:nvSpPr>
        <p:spPr>
          <a:xfrm>
            <a:off x="7400201" y="2795897"/>
            <a:ext cx="757042" cy="1552347"/>
          </a:xfrm>
          <a:prstGeom prst="downArrow">
            <a:avLst/>
          </a:prstGeom>
          <a:solidFill>
            <a:schemeClr val="tx1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17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19" y="697424"/>
            <a:ext cx="2531389" cy="18985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982" y="2595965"/>
            <a:ext cx="2526225" cy="1894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081" y="4490633"/>
            <a:ext cx="2533973" cy="1900480"/>
          </a:xfrm>
          <a:prstGeom prst="rect">
            <a:avLst/>
          </a:prstGeom>
        </p:spPr>
      </p:pic>
      <p:sp>
        <p:nvSpPr>
          <p:cNvPr id="3" name="Arrow: Bent-Up 2"/>
          <p:cNvSpPr/>
          <p:nvPr/>
        </p:nvSpPr>
        <p:spPr>
          <a:xfrm flipV="1">
            <a:off x="3781586" y="1084880"/>
            <a:ext cx="2231756" cy="1363851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Bent-Up 5"/>
          <p:cNvSpPr/>
          <p:nvPr/>
        </p:nvSpPr>
        <p:spPr>
          <a:xfrm rot="16200000" flipH="1" flipV="1">
            <a:off x="6524788" y="4339526"/>
            <a:ext cx="1361264" cy="1919207"/>
          </a:xfrm>
          <a:prstGeom prst="bent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230319" y="697424"/>
            <a:ext cx="58506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Bimodal Transform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22170" y="5056152"/>
            <a:ext cx="4231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Median  Blur</a:t>
            </a:r>
          </a:p>
        </p:txBody>
      </p:sp>
    </p:spTree>
    <p:extLst>
      <p:ext uri="{BB962C8B-B14F-4D97-AF65-F5344CB8AC3E}">
        <p14:creationId xmlns:p14="http://schemas.microsoft.com/office/powerpoint/2010/main" val="3963380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264" y="653821"/>
            <a:ext cx="7299701" cy="513935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88692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264" y="653821"/>
            <a:ext cx="7299700" cy="513935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54864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264" y="653821"/>
            <a:ext cx="7299700" cy="51393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259723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p4gs Outside 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295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46214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336" y="28562"/>
            <a:ext cx="6768333" cy="67683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8687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83" y="170206"/>
            <a:ext cx="8229599" cy="61088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109" y="309966"/>
            <a:ext cx="3094002" cy="35336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52856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MP4GS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500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746" y="898911"/>
            <a:ext cx="4629796" cy="56491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97" y="263471"/>
            <a:ext cx="6328391" cy="49749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85339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Optics and stereoscopic vision</a:t>
            </a:r>
          </a:p>
        </p:txBody>
      </p:sp>
    </p:spTree>
    <p:extLst>
      <p:ext uri="{BB962C8B-B14F-4D97-AF65-F5344CB8AC3E}">
        <p14:creationId xmlns:p14="http://schemas.microsoft.com/office/powerpoint/2010/main" val="4193929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264" y="653821"/>
            <a:ext cx="7299701" cy="51393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31002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31" y="712923"/>
            <a:ext cx="9531457" cy="50569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98300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74" y="929899"/>
            <a:ext cx="10394463" cy="41225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33371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6426</TotalTime>
  <Words>426</Words>
  <Application>Microsoft Office PowerPoint</Application>
  <PresentationFormat>Widescreen</PresentationFormat>
  <Paragraphs>77</Paragraphs>
  <Slides>18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MP4GS – SVS Johnny Haddock</vt:lpstr>
      <vt:lpstr>PowerPoint Presentation</vt:lpstr>
      <vt:lpstr>PowerPoint Presentation</vt:lpstr>
      <vt:lpstr>Video of MP4GS</vt:lpstr>
      <vt:lpstr>PowerPoint Presentation</vt:lpstr>
      <vt:lpstr>SVS</vt:lpstr>
      <vt:lpstr>PowerPoint Presentation</vt:lpstr>
      <vt:lpstr>PowerPoint Presentation</vt:lpstr>
      <vt:lpstr>PowerPoint Presentation</vt:lpstr>
      <vt:lpstr>Lens Distortion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Jodosh Ha</dc:creator>
  <cp:lastModifiedBy>Jodosh Ha</cp:lastModifiedBy>
  <cp:revision>19</cp:revision>
  <dcterms:created xsi:type="dcterms:W3CDTF">2017-02-20T02:43:53Z</dcterms:created>
  <dcterms:modified xsi:type="dcterms:W3CDTF">2017-02-26T19:59:37Z</dcterms:modified>
</cp:coreProperties>
</file>

<file path=docProps/thumbnail.jpeg>
</file>